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99" r:id="rId4"/>
    <p:sldId id="279" r:id="rId5"/>
    <p:sldId id="262" r:id="rId6"/>
    <p:sldId id="285" r:id="rId7"/>
    <p:sldId id="258" r:id="rId8"/>
    <p:sldId id="263" r:id="rId9"/>
    <p:sldId id="265" r:id="rId10"/>
    <p:sldId id="274" r:id="rId11"/>
    <p:sldId id="278" r:id="rId12"/>
    <p:sldId id="275" r:id="rId13"/>
    <p:sldId id="296" r:id="rId14"/>
    <p:sldId id="288" r:id="rId15"/>
    <p:sldId id="280" r:id="rId16"/>
    <p:sldId id="264" r:id="rId17"/>
    <p:sldId id="267" r:id="rId18"/>
    <p:sldId id="268" r:id="rId19"/>
    <p:sldId id="269" r:id="rId20"/>
    <p:sldId id="270" r:id="rId21"/>
    <p:sldId id="289" r:id="rId22"/>
    <p:sldId id="277" r:id="rId23"/>
    <p:sldId id="282" r:id="rId24"/>
    <p:sldId id="287" r:id="rId25"/>
    <p:sldId id="290" r:id="rId26"/>
    <p:sldId id="291" r:id="rId27"/>
    <p:sldId id="292" r:id="rId28"/>
    <p:sldId id="297" r:id="rId29"/>
    <p:sldId id="298" r:id="rId30"/>
    <p:sldId id="294" r:id="rId31"/>
    <p:sldId id="2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D5AB-81EA-43FF-80C5-392DCB95E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15416-ED69-4B06-B637-843DC306E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FA4D6-6CF7-49FB-9A04-2EFD5EDB5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E157A-AFC3-417F-87A9-FED256DB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51F8D-70A7-4B6E-B50B-7DD8E23E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51A2-82D1-4016-B8D7-55886C73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BCEC5-1A82-4BB5-B03E-B4FDAA3C3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67A4D-BAB0-4FA8-A81A-397FDAD5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37903-9668-463A-9B5F-BC24E3A1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59F23-0D10-4297-8D14-EC9B4B41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6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4639E-2418-49D5-AC1E-20C5DE4EC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5D3CF-6092-4820-91AA-80512AD79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D49CE-2528-4512-9274-8302B83D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B1050-FCCD-4575-81CA-84CE12609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92A47-A89A-4305-ADFF-1254A63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8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80B0-D63F-438E-B12A-2BD50029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B46B-15C1-4319-B37A-66A2C48AB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91631-38A5-4FAA-8570-85CDC9906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C0CE1-EF43-4B53-9465-C88B9269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6BCCB-0B9C-41EF-A450-300F5E4A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4D65-5CAD-47BE-9A02-E9C76C29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E5FF8-6608-475A-BF7A-6BD28D7AB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2199D-C3BD-4EB1-8AC8-B67A82B7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D2573-854A-4BA1-B7CE-8BBE9660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20347-9BA9-410C-9B1C-86EE6D90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7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151D-5259-41A3-B8B3-6562AC2F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DF6D-8182-42AC-9F35-B27FB816F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2D752-182B-4D43-A1C3-8E33F1FD2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CBF4-601C-4A42-A6E1-0FFB1514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934DE-FE48-4938-96DB-1EF0C7BA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BB36C-0665-4CB0-B7EA-F90FF8E2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5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7DFD-8A3F-4E59-A718-DE556385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8DC9D-C305-423C-8862-608E7B923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D9845-4A84-4F95-8301-6EE34FEC6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1978E3-A5DD-4FEF-9DC7-E374044F8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36AA1-4F50-48CA-8D75-0F36F6CC2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963BC-4E2C-4067-B796-7BD171D81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49A97-E4D1-4D4F-9A6C-DB80A35F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2E21EE-9066-4512-9D59-71A7EB0F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0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DA83-E574-4C21-BDCE-BC15BF40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F2781-9210-4B62-87BC-1DD591EB5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DD240-F24E-41AC-A2E7-AF902BE6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AE37C-1129-4978-AFEE-698E1824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7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00FD4C-674E-4DDD-80B7-A083F32D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D70E9-7DEB-4259-899A-50D5FB7F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8FB9B-BAA7-4CFF-9D74-67C0AB4F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7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2D29-734F-4246-8D75-4D41BA0C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04E3-D62B-4A52-AF63-75C74CF8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5B203-E4EE-4A26-9997-84F705BF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28CB7-9174-4ABA-8D69-2DB40BD2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9C905-66EF-48A7-8133-C290663C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FA0A4-38CD-4897-828D-22E3FC88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8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2843-D367-4B8F-B3D1-2F8044C8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0AD81-F2AA-4DA9-AA9B-913BA0619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CFC1-C5D4-4DA2-B7B6-0BE469445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A4D61-98F2-4897-8FEC-A7E04AE9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7EF42-D2D0-4A9F-ACDD-005C0FC4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5F31E-7D47-4BD5-8FD5-559E860E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4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76A27-4D6E-4457-A326-CA5168C3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D6761-0F80-4F08-8FCC-6A584AABE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CC690-73DC-4AF4-B4C2-96C890D5D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D5BE2-DD35-499C-8957-D27B054CCAE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BD75E-6BAF-4747-B7FE-4EFA597F8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DE3DF-39E5-4279-A430-AA4305D3D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483B2-B2EE-49B2-989B-1780280B8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7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A72FC-6BDF-4C6B-B90C-17804CEA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System of Nation-States</a:t>
            </a:r>
          </a:p>
        </p:txBody>
      </p:sp>
    </p:spTree>
    <p:extLst>
      <p:ext uri="{BB962C8B-B14F-4D97-AF65-F5344CB8AC3E}">
        <p14:creationId xmlns:p14="http://schemas.microsoft.com/office/powerpoint/2010/main" val="957574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17">
            <a:extLst>
              <a:ext uri="{FF2B5EF4-FFF2-40B4-BE49-F238E27FC236}">
                <a16:creationId xmlns:a16="http://schemas.microsoft.com/office/drawing/2014/main" id="{7C4196FE-F061-41E5-8C97-8D8BBB25E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19">
            <a:extLst>
              <a:ext uri="{FF2B5EF4-FFF2-40B4-BE49-F238E27FC236}">
                <a16:creationId xmlns:a16="http://schemas.microsoft.com/office/drawing/2014/main" id="{051A298E-156B-42E8-B125-8F99CCFD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CF7D9D20-7CE8-4E6C-ABEB-4750433C4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D76E175-0344-4CBF-AD67-13F0DD66F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6769FD7-D51E-4BAF-A127-60CE7947F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8D049AA9-BB24-4559-93A6-734D03EC0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D7861144-A691-4DDA-86F8-8AEEB110F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0710DFF-BDEB-4DD8-9CCD-2B497801F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B4F38E1E-CAA2-486A-8D2F-FB7F8CAFB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FE423422-599A-448A-97F7-787A3A14D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F74EB208-C6A2-4A96-A5A6-0F3C240D9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78E9CB8-BB4D-4505-BF23-C296BA2AC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94C4952B-7AF6-4EDD-A630-A9F7E5767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DFF30E40-0251-4952-AB0D-C33B0C9EC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7EA44493-2343-4A5E-99A0-1E849B852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AC541A0F-1A98-44D0-9769-46BCAADC4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1138A366-4535-412D-9AE3-F782B1331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191456E5-FC78-48A2-91C2-E17349063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2576CA85-116A-41EB-ABC4-0F2A290AA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08CF909A-2D6A-4C64-8DA1-F74F7E4AB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9BAA2BB0-14EC-4519-A978-CFC40AF7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240EB21-02D6-4E93-A1E5-FDEBF24B7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0C2575E4-E7C2-4E97-AFE9-25CF00FD0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 descr="A group of people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CD2FBC2D-F694-4783-A8FE-9EC3A44FD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" r="-1" b="-1"/>
          <a:stretch/>
        </p:blipFill>
        <p:spPr>
          <a:xfrm>
            <a:off x="20" y="223"/>
            <a:ext cx="12191675" cy="68580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DDE9775-D6EE-4E74-9BC3-4AC99DAD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156" y="1699589"/>
            <a:ext cx="3675191" cy="3470421"/>
            <a:chOff x="697168" y="1816768"/>
            <a:chExt cx="3675191" cy="34704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492385-2E05-4640-80FF-58F0C94BA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168" y="1816768"/>
              <a:ext cx="3675191" cy="50292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22">
              <a:extLst>
                <a:ext uri="{FF2B5EF4-FFF2-40B4-BE49-F238E27FC236}">
                  <a16:creationId xmlns:a16="http://schemas.microsoft.com/office/drawing/2014/main" id="{D0B62418-BC7A-41EA-9871-597018C8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5EEC9-D090-470B-9FFB-9D7259E4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E2AF6-47B6-4185-AE07-ABBF48BC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20" y="2358391"/>
            <a:ext cx="3498979" cy="245367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Springtime of the Peoples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crowd of people&#10;&#10;Description generated with high confidence">
            <a:extLst>
              <a:ext uri="{FF2B5EF4-FFF2-40B4-BE49-F238E27FC236}">
                <a16:creationId xmlns:a16="http://schemas.microsoft.com/office/drawing/2014/main" id="{DC05E009-1B82-4534-BF52-11028EBD5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73"/>
          <a:stretch/>
        </p:blipFill>
        <p:spPr>
          <a:xfrm>
            <a:off x="6901531" y="803189"/>
            <a:ext cx="4498789" cy="238591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92FD4-F9AC-479B-810E-0254F0C53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531" y="3676052"/>
            <a:ext cx="4498789" cy="2375756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Urban and rural poor reacted to their social conditions</a:t>
            </a:r>
          </a:p>
          <a:p>
            <a:r>
              <a:rPr lang="en-US" sz="1600" dirty="0">
                <a:solidFill>
                  <a:srgbClr val="FFFFFE"/>
                </a:solidFill>
              </a:rPr>
              <a:t>Bourgeois and middle-classes unhappy with monarchic restoration</a:t>
            </a:r>
          </a:p>
          <a:p>
            <a:r>
              <a:rPr lang="en-US" sz="1600" dirty="0">
                <a:solidFill>
                  <a:srgbClr val="FFFFFE"/>
                </a:solidFill>
              </a:rPr>
              <a:t>Civil Wars fought out in urban streets</a:t>
            </a:r>
          </a:p>
          <a:p>
            <a:r>
              <a:rPr lang="en-US" sz="1600" dirty="0">
                <a:solidFill>
                  <a:srgbClr val="FFFFFE"/>
                </a:solidFill>
              </a:rPr>
              <a:t>Ended in failure, but changed the course of European history by stirring nationalism</a:t>
            </a:r>
          </a:p>
          <a:p>
            <a:endParaRPr lang="en-US" sz="1600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68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3F038-D1C3-4FD3-8AA0-1672BDFA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Pre-Industrial Germany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B83AF-44F0-408C-A12C-A62D5FFFC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200" dirty="0"/>
              <a:t>German Confederation replaced Holy Roman Empire in 1815</a:t>
            </a:r>
          </a:p>
          <a:p>
            <a:r>
              <a:rPr lang="en-US" sz="2200" dirty="0"/>
              <a:t>Kingdom of Prussia instituted tariffs in 1818</a:t>
            </a:r>
          </a:p>
          <a:p>
            <a:r>
              <a:rPr lang="en-US" sz="2200" dirty="0"/>
              <a:t>Advantages: natural resources such as coal; world-class education system</a:t>
            </a:r>
          </a:p>
          <a:p>
            <a:r>
              <a:rPr lang="en-US" sz="2200" dirty="0"/>
              <a:t>Disadvantages: durable feudal relations, including serfdom</a:t>
            </a:r>
          </a:p>
          <a:p>
            <a:r>
              <a:rPr lang="en-US" sz="2200" i="1" dirty="0"/>
              <a:t>Zollverein</a:t>
            </a:r>
            <a:r>
              <a:rPr lang="en-US" sz="2200" dirty="0"/>
              <a:t> unified German Kingdoms in a custom union with free internal trade and external protections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582B6-67AB-4C9C-8984-A635783B3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5" b="3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31FA7-FDD4-45F5-B664-77EA367FA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9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1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E20-184B-491A-A256-4C041430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German Unification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E6722-BB1F-4568-8212-EF69CFC35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During feudal ages, German-speaking people occupied over 300 polities within Holy Roman Empire</a:t>
            </a:r>
          </a:p>
          <a:p>
            <a:r>
              <a:rPr lang="en-US" sz="1800" dirty="0"/>
              <a:t>German nationalism surged under Napoleonic occupation</a:t>
            </a:r>
          </a:p>
          <a:p>
            <a:r>
              <a:rPr lang="en-US" sz="1800" dirty="0"/>
              <a:t>Otto von Bismarck negotiated German unification following the Franco-Prussian War 1871</a:t>
            </a:r>
          </a:p>
          <a:p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C7F71-25A6-427D-B363-6B3A61249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11" r="-4" b="-4"/>
          <a:stretch/>
        </p:blipFill>
        <p:spPr>
          <a:xfrm>
            <a:off x="8057297" y="342696"/>
            <a:ext cx="3629555" cy="277987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7E6381D-BDB8-4AA7-BE53-8B994A02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342" y="3735414"/>
            <a:ext cx="1869465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19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07860-47E2-4C7D-AF50-E3D53ED89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German Nationalism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8767-F91F-4CB1-8726-7A7BBE4F3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Pan-Germanism gained momentum during Napoleonic Wars</a:t>
            </a:r>
          </a:p>
          <a:p>
            <a:r>
              <a:rPr lang="en-US" sz="2400" dirty="0"/>
              <a:t>German Confederation of 1820 included Austrian and Prussian Empires </a:t>
            </a:r>
          </a:p>
          <a:p>
            <a:r>
              <a:rPr lang="en-US" sz="2400" dirty="0"/>
              <a:t>Bismarck succeeded in unifying “Lesser Germany”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F9DF-6A1C-4436-B87D-55EB88EF9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60" b="21916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4E480-950E-4B43-9CF4-7A614FCCB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5" r="6627" b="3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3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FDB5A-8B11-4B57-AEA2-17E0501C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German Industrialization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AF301-1378-4527-B611-3D3CB6FAE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The protectionist Marriage of Iron and Rye, 1879</a:t>
            </a:r>
          </a:p>
          <a:p>
            <a:r>
              <a:rPr lang="en-US" sz="2400" dirty="0"/>
              <a:t>Heavy tariffs on Iron, Coal, and Steel helped fuel industrial development</a:t>
            </a:r>
          </a:p>
          <a:p>
            <a:r>
              <a:rPr lang="en-US" sz="2400" dirty="0"/>
              <a:t>Krupp family at the center of steel cartel</a:t>
            </a:r>
          </a:p>
          <a:p>
            <a:r>
              <a:rPr lang="en-US" sz="2400" dirty="0"/>
              <a:t>Became world leader in chemicals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200CB-CD3C-424B-AA69-A8CCC608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1" y="307929"/>
            <a:ext cx="4042409" cy="2283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E202C5-8000-4E52-93BE-EB878734D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8"/>
          <a:stretch/>
        </p:blipFill>
        <p:spPr>
          <a:xfrm>
            <a:off x="8705388" y="2828925"/>
            <a:ext cx="2290736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3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6377-532A-4796-AD72-2674CCD06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Economic Causes of the Civil War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47034-55B5-4C47-A0DF-F45C5BC83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13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A1E13-77F4-4294-BAB5-70F33312C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Tariffs of 1828 and 1832 inflamed the sectional crisis</a:t>
            </a:r>
          </a:p>
          <a:p>
            <a:r>
              <a:rPr lang="en-US" sz="2400" dirty="0"/>
              <a:t>Republican Party brought together Northern Whigs, Free Laborites, and radical abolitionists</a:t>
            </a:r>
          </a:p>
          <a:p>
            <a:r>
              <a:rPr lang="en-US" sz="2400" dirty="0"/>
              <a:t>Throughout the 1950s, Republican Party steadily employed the rhetoric of slavery as economic stagnation</a:t>
            </a:r>
          </a:p>
        </p:txBody>
      </p:sp>
    </p:spTree>
    <p:extLst>
      <p:ext uri="{BB962C8B-B14F-4D97-AF65-F5344CB8AC3E}">
        <p14:creationId xmlns:p14="http://schemas.microsoft.com/office/powerpoint/2010/main" val="3456023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C5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CFECF-CF6F-480E-AC24-75C80D910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US Civil War in a Global Perspective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A26CE-26E8-4870-90E3-E97819A26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2" r="16264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549D-86D5-455E-9D7C-7F33A0AA5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Causes: slavery yes, but also authority at the federal level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Ceased cotton exports, leading Britain to find other sources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Stalled development of the transcontinental railroad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Aftermath: expansion of the role of the federal government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5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2F4D8A69-62C1-42BA-BC7B-D117548F5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D57D720C-BBBF-49AA-83BA-597138F3F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10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F7E2B-DB11-4FE4-B699-393AEDD46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7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7524ED-38C4-4F12-845E-E4EB8192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Around the World in 80 Days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FDA1D8D-1F3E-4D4E-98F0-388673976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" r="-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64C719-8A34-4728-B7A9-B462868EB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9879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4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948B3-BFE4-4C22-9E36-9F284DF2A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0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1F166C-C401-492B-8C8D-4ABFB703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Significance of American Railroads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F2DDDE-D5D7-4C35-A435-53B4FB00C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87FD2-9E6F-408C-BABA-86BD7B87D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Investment outlet for European (especially English) capital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Unified the American state and fostered stronger national identity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engine (pun intended) of US industrial growth</a:t>
            </a:r>
          </a:p>
        </p:txBody>
      </p:sp>
    </p:spTree>
    <p:extLst>
      <p:ext uri="{BB962C8B-B14F-4D97-AF65-F5344CB8AC3E}">
        <p14:creationId xmlns:p14="http://schemas.microsoft.com/office/powerpoint/2010/main" val="1844431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8AFD3-EC23-40D4-BDE4-BE9BDA7D7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AA82F-93E8-4BCC-B227-62A4A9C8963B}"/>
              </a:ext>
            </a:extLst>
          </p:cNvPr>
          <p:cNvSpPr txBox="1"/>
          <p:nvPr/>
        </p:nvSpPr>
        <p:spPr>
          <a:xfrm>
            <a:off x="8271803" y="2405576"/>
            <a:ext cx="1814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internally</a:t>
            </a:r>
          </a:p>
        </p:txBody>
      </p:sp>
    </p:spTree>
    <p:extLst>
      <p:ext uri="{BB962C8B-B14F-4D97-AF65-F5344CB8AC3E}">
        <p14:creationId xmlns:p14="http://schemas.microsoft.com/office/powerpoint/2010/main" val="3559962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E2E0AFE-704B-4CB8-AB9D-D44727875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575911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2AD8A-8C24-4A4C-BF23-D16634AC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4911826" cy="1344975"/>
          </a:xfrm>
        </p:spPr>
        <p:txBody>
          <a:bodyPr>
            <a:normAutofit/>
          </a:bodyPr>
          <a:lstStyle/>
          <a:p>
            <a:r>
              <a:rPr lang="en-US" sz="4000" dirty="0"/>
              <a:t>Opening Japan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56F0F-C68A-4E02-8196-7C3024A3A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4911827" cy="362691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Feudalistic Tokugawa Shogunate implemented </a:t>
            </a:r>
            <a:r>
              <a:rPr lang="en-US" sz="2400" i="1" dirty="0" err="1"/>
              <a:t>sakoku</a:t>
            </a:r>
            <a:r>
              <a:rPr lang="en-US" sz="2400" dirty="0"/>
              <a:t>, closed society much like Qing China</a:t>
            </a:r>
          </a:p>
          <a:p>
            <a:r>
              <a:rPr lang="en-US" sz="2400" dirty="0"/>
              <a:t>Matthew Perry sailed East India Squadron to force Japan to sign a trade treaty</a:t>
            </a:r>
          </a:p>
          <a:p>
            <a:r>
              <a:rPr lang="en-US" sz="2400" dirty="0"/>
              <a:t>Other industrializing powers soon followed</a:t>
            </a:r>
          </a:p>
          <a:p>
            <a:r>
              <a:rPr lang="en-US" sz="2400" dirty="0"/>
              <a:t>Elicited sharp anti-Wester response within Japan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B7A0A-4F93-412F-B624-12242AF2A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" r="-1" b="33274"/>
          <a:stretch/>
        </p:blipFill>
        <p:spPr>
          <a:xfrm>
            <a:off x="6438732" y="380082"/>
            <a:ext cx="2555747" cy="207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BF84F-01E9-47B4-A75F-91CC7FA9E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" r="759" b="-4"/>
          <a:stretch/>
        </p:blipFill>
        <p:spPr>
          <a:xfrm>
            <a:off x="9316212" y="437880"/>
            <a:ext cx="2555747" cy="1957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C24EF-BE30-41A1-A98C-3B736220B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940" y="2810760"/>
            <a:ext cx="5386812" cy="340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4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E9F46-75C6-4636-8F36-2C7A7A0D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Meiji Restoration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1E747-0B62-4260-A922-F0C558D23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74A-B36B-4467-8BC5-C1BA7A0C8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Samurai reformers wanted to compete rather than retrench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Emperor Mutsuhito replaced Tokugawa Shogunate in 1868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Meiji Constitution established parliamentary monarchy, 1889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3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EFFC9-0EC8-4D3E-A0AA-B2C7EB1AC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Japanese Industrialization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0019-DB3B-444F-A701-A075952A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1871 Meiji Emperor effectively ended Japanese feudalism</a:t>
            </a:r>
          </a:p>
          <a:p>
            <a:r>
              <a:rPr lang="en-US" sz="2400" dirty="0"/>
              <a:t>Skipped competitive capitalist stage, went directly to large vertically integrated monopolies (</a:t>
            </a:r>
            <a:r>
              <a:rPr lang="en-US" sz="2400" i="1" dirty="0"/>
              <a:t>zaibatsu</a:t>
            </a:r>
            <a:r>
              <a:rPr lang="en-US" sz="2400" dirty="0"/>
              <a:t>) </a:t>
            </a:r>
          </a:p>
          <a:p>
            <a:r>
              <a:rPr lang="en-US" sz="2400" dirty="0"/>
              <a:t>Japanese scholars had long wanted to industrialize, and kept abreast of technological change</a:t>
            </a:r>
          </a:p>
          <a:p>
            <a:r>
              <a:rPr lang="en-US" sz="2400" dirty="0"/>
              <a:t>Cheap labor and domestic iron production were enough to get started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7A883-86BE-48B9-9095-387E3811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1" y="449413"/>
            <a:ext cx="4042409" cy="2000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13ADA-A5E8-47A5-B7BE-DA426880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527" y="2828925"/>
            <a:ext cx="3092457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17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EAC04C2-7228-46E0-B977-95BB8C51C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EC808F-1FC1-4A2E-B01B-76812119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CFE68EA-4FC5-4C75-90E1-184E465FB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227A6CF9-A4EF-4E3C-9BB9-CE9E1B2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43F6BCD4-4B29-4570-86DD-C063D0A71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98776EA-E610-4021-B218-9F405372B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8D8448F1-3976-4285-B6F0-2B679F0AD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AE12B694-C60D-430E-A9A1-E531B8CF4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362150B2-8E09-4106-A3B4-D04A65F19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9ED1904E-7B40-4203-A4F2-64086596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A107C6D6-7CCD-45C1-9F72-CCF3DBD2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35DBC124-02A4-4147-A227-8AACC3112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1A046586-2FEC-449F-80AC-2A700A742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A35E19B7-E89C-447B-A2C5-6B0B9E2BF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A227A78E-EFBE-4DEA-80DF-C449D1F0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42E64BBD-72C4-4DCC-8ECE-3A1934C60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AACC5732-AB88-454E-8058-13C8C4603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2031E1C6-5224-4679-925E-ADD051DA1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9B568F1B-8844-4ABD-AEE9-24E3ED5A8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2540ED86-90CE-4D49-84DF-E52E95341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2B709B38-34E6-4418-817C-C6852373D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C4DCC7CA-1427-4272-9997-7FA64B397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0066B0F1-E8C5-4219-A992-9769BCD8C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504ED0C-6A4A-48BD-B467-0AD542E2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A591D98C-0890-4FD2-A203-853437413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9" b="18040"/>
          <a:stretch/>
        </p:blipFill>
        <p:spPr>
          <a:xfrm rot="16200000">
            <a:off x="8156164" y="-620818"/>
            <a:ext cx="3429227" cy="4641833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22">
            <a:extLst>
              <a:ext uri="{FF2B5EF4-FFF2-40B4-BE49-F238E27FC236}">
                <a16:creationId xmlns:a16="http://schemas.microsoft.com/office/drawing/2014/main" id="{F4366B6B-9464-4F48-BFFE-BF288234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01C424-7227-4039-8615-710FEBBEF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58E3C-2AF4-4254-8558-7988AD70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The Russian Empire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776B-FD85-4F3D-989D-AB288E80D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Behind the West in agriculture and territory expansion in the eighteenth century</a:t>
            </a:r>
          </a:p>
          <a:p>
            <a:r>
              <a:rPr lang="en-US" sz="1600" dirty="0">
                <a:solidFill>
                  <a:srgbClr val="FFFFFF"/>
                </a:solidFill>
              </a:rPr>
              <a:t>Made territorial gains in Europe at Congress of Vienna, 1815</a:t>
            </a:r>
          </a:p>
          <a:p>
            <a:r>
              <a:rPr lang="en-US" sz="1600" dirty="0">
                <a:solidFill>
                  <a:srgbClr val="FFFFFF"/>
                </a:solidFill>
              </a:rPr>
              <a:t>Remained absolutist, feudal, and agrarian for first half of nineteenth century</a:t>
            </a:r>
          </a:p>
          <a:p>
            <a:r>
              <a:rPr lang="en-US" sz="1600" dirty="0">
                <a:solidFill>
                  <a:srgbClr val="FFFFFF"/>
                </a:solidFill>
              </a:rPr>
              <a:t>Despite liberal reformist sentiment, Tsar Nicholas I promoted policy of Orthodoxy, Autocracy, and Nationality</a:t>
            </a:r>
          </a:p>
        </p:txBody>
      </p:sp>
      <p:pic>
        <p:nvPicPr>
          <p:cNvPr id="5" name="Picture 4" descr="A lot of smoke around it&#10;&#10;Description generated with very high confidence">
            <a:extLst>
              <a:ext uri="{FF2B5EF4-FFF2-40B4-BE49-F238E27FC236}">
                <a16:creationId xmlns:a16="http://schemas.microsoft.com/office/drawing/2014/main" id="{DC440FE7-973E-4C0D-A3E3-3E8BB3ABE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65" r="4" b="4"/>
          <a:stretch/>
        </p:blipFill>
        <p:spPr>
          <a:xfrm>
            <a:off x="7549862" y="3428999"/>
            <a:ext cx="4641833" cy="34292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62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A3BB-AE70-48A7-9518-36210553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Reform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F566F-E050-4110-A206-ED656DFBE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C90DF-2FD9-4B38-B3A8-3981CF3FC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Tsar Alexander II abolished serfdom and enacted reforms to protect property rights and expand the administrative state</a:t>
            </a:r>
          </a:p>
          <a:p>
            <a:r>
              <a:rPr lang="en-US" sz="2400" dirty="0"/>
              <a:t>Alexander III continued economic reforms, but clamped down on political dissent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2422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5483-304A-4FA0-A303-F8CC7397D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 err="1"/>
              <a:t>Narodnaya</a:t>
            </a:r>
            <a:r>
              <a:rPr lang="en-US" dirty="0"/>
              <a:t> </a:t>
            </a:r>
            <a:r>
              <a:rPr lang="en-US" dirty="0" err="1"/>
              <a:t>Volya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B2791-7B4D-47F4-AA55-68496B8CA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1" r="15468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AFAD-5D6C-4840-8B9C-14A163529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Russian populist movement</a:t>
            </a:r>
          </a:p>
          <a:p>
            <a:r>
              <a:rPr lang="en-US" sz="2400" dirty="0"/>
              <a:t>Led by intellectuals</a:t>
            </a:r>
          </a:p>
          <a:p>
            <a:r>
              <a:rPr lang="en-US" sz="2400" dirty="0"/>
              <a:t>Grew among recently freed serfs</a:t>
            </a:r>
          </a:p>
          <a:p>
            <a:r>
              <a:rPr lang="en-US" sz="2400" dirty="0"/>
              <a:t>Premised on Russian nationalism and exceptionalism of </a:t>
            </a:r>
            <a:r>
              <a:rPr lang="en-US" sz="2400" i="1" dirty="0" err="1"/>
              <a:t>Obshchina</a:t>
            </a:r>
            <a:r>
              <a:rPr lang="en-US" sz="2400" dirty="0"/>
              <a:t>, a form of peasant communalism</a:t>
            </a:r>
          </a:p>
        </p:txBody>
      </p:sp>
    </p:spTree>
    <p:extLst>
      <p:ext uri="{BB962C8B-B14F-4D97-AF65-F5344CB8AC3E}">
        <p14:creationId xmlns:p14="http://schemas.microsoft.com/office/powerpoint/2010/main" val="3491912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33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C29A8-AA32-403B-9181-8862CFBE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Russian Industrialization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80F6D-57A0-44B5-88BB-129115341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E548-3CFE-4034-B62A-EF3572B1D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Population doubled between 1850 and 1910, fastest of any industrializing states except U.S.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Continued to lag behind the west industrially until early twentieth century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Small pockets of urban industry in St. Petersburg, Moscow and Russian Poland</a:t>
            </a:r>
          </a:p>
        </p:txBody>
      </p:sp>
    </p:spTree>
    <p:extLst>
      <p:ext uri="{BB962C8B-B14F-4D97-AF65-F5344CB8AC3E}">
        <p14:creationId xmlns:p14="http://schemas.microsoft.com/office/powerpoint/2010/main" val="629690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EAF35-B189-479F-9AE6-672A3C02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Integration to Interdependence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1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2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1A8E-83A9-40E9-85E5-D9E15544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Erosion of the Ottoman Empire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E6EBB-FE4F-4A19-B7BB-9C846CD7C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627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EB9B-2A4A-4C9F-98AA-38A441886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Multi-ethnic Ottoman Empire began to lose regions to nationalist revivals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Also under constant pressure from Russian Empire</a:t>
            </a:r>
          </a:p>
        </p:txBody>
      </p:sp>
    </p:spTree>
    <p:extLst>
      <p:ext uri="{BB962C8B-B14F-4D97-AF65-F5344CB8AC3E}">
        <p14:creationId xmlns:p14="http://schemas.microsoft.com/office/powerpoint/2010/main" val="2814358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4B490-DDD9-4647-A540-6A743C6E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International Dynamics of the Emerging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1914D-1B98-442B-AD06-F1DD7AC37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514350" indent="-514350">
              <a:buAutoNum type="arabicParenBoth"/>
            </a:pPr>
            <a:r>
              <a:rPr lang="en-US" sz="2400" dirty="0">
                <a:solidFill>
                  <a:srgbClr val="000000"/>
                </a:solidFill>
              </a:rPr>
              <a:t>Industrialization spurred by a combination of interdependence and competition</a:t>
            </a:r>
          </a:p>
          <a:p>
            <a:pPr marL="514350" indent="-514350">
              <a:buAutoNum type="arabicParenBoth"/>
            </a:pPr>
            <a:r>
              <a:rPr lang="en-US" sz="2400" dirty="0">
                <a:solidFill>
                  <a:srgbClr val="000000"/>
                </a:solidFill>
              </a:rPr>
              <a:t>Modern states grew under the pressure of international competition</a:t>
            </a:r>
          </a:p>
          <a:p>
            <a:pPr marL="514350" indent="-514350">
              <a:buAutoNum type="arabicParenBoth"/>
            </a:pPr>
            <a:r>
              <a:rPr lang="en-US" sz="2400" dirty="0">
                <a:solidFill>
                  <a:srgbClr val="000000"/>
                </a:solidFill>
              </a:rPr>
              <a:t>Nationalism legitimized the centralization, concentration, and expansion of political authority</a:t>
            </a:r>
          </a:p>
          <a:p>
            <a:pPr marL="514350" indent="-514350">
              <a:buAutoNum type="arabicParenBoth"/>
            </a:pPr>
            <a:r>
              <a:rPr lang="en-US" sz="2400" dirty="0">
                <a:solidFill>
                  <a:srgbClr val="000000"/>
                </a:solidFill>
              </a:rPr>
              <a:t>Spread of industrialization smoothed uneven development, leading to inter-imperialist competition</a:t>
            </a:r>
          </a:p>
        </p:txBody>
      </p:sp>
    </p:spTree>
    <p:extLst>
      <p:ext uri="{BB962C8B-B14F-4D97-AF65-F5344CB8AC3E}">
        <p14:creationId xmlns:p14="http://schemas.microsoft.com/office/powerpoint/2010/main" val="243117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69D3-A1CD-4435-9E11-E05DF1905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From Mercantilism to Free Trade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CAEDA-4052-4A9C-B9BE-CC8BE1A0B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6" r="5689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F63B-1705-4003-979A-CEBDDA607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Mercantilist period (16</a:t>
            </a:r>
            <a:r>
              <a:rPr lang="en-US" sz="2400" baseline="30000" dirty="0"/>
              <a:t>th</a:t>
            </a:r>
            <a:r>
              <a:rPr lang="en-US" sz="2400" dirty="0"/>
              <a:t>-18</a:t>
            </a:r>
            <a:r>
              <a:rPr lang="en-US" sz="2400" baseline="30000" dirty="0"/>
              <a:t>th</a:t>
            </a:r>
            <a:r>
              <a:rPr lang="en-US" sz="2400" dirty="0"/>
              <a:t> centuries) expanded trade through monopoly over colonies</a:t>
            </a:r>
          </a:p>
          <a:p>
            <a:r>
              <a:rPr lang="en-US" sz="2400" dirty="0"/>
              <a:t>Adam Smith, </a:t>
            </a:r>
            <a:r>
              <a:rPr lang="en-US" sz="2400" i="1" dirty="0"/>
              <a:t>Wealth of Nations</a:t>
            </a:r>
            <a:r>
              <a:rPr lang="en-US" sz="2400" dirty="0"/>
              <a:t> (1776) posited general benefits of free trade</a:t>
            </a:r>
          </a:p>
          <a:p>
            <a:r>
              <a:rPr lang="en-US" sz="2400" dirty="0"/>
              <a:t>David Ricardo, </a:t>
            </a:r>
            <a:r>
              <a:rPr lang="en-US" sz="2400" i="1" dirty="0"/>
              <a:t>Principles of Political Economy</a:t>
            </a:r>
            <a:r>
              <a:rPr lang="en-US" sz="2400" dirty="0"/>
              <a:t> (1817) advanced free trade ideology with theory of comparative advantage</a:t>
            </a:r>
          </a:p>
          <a:p>
            <a:r>
              <a:rPr lang="en-US" sz="2400" dirty="0"/>
              <a:t>British textiles dissolved pre-commodity economies and linked people into world trade</a:t>
            </a:r>
          </a:p>
        </p:txBody>
      </p:sp>
    </p:spTree>
    <p:extLst>
      <p:ext uri="{BB962C8B-B14F-4D97-AF65-F5344CB8AC3E}">
        <p14:creationId xmlns:p14="http://schemas.microsoft.com/office/powerpoint/2010/main" val="1695792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2C46-D735-4112-BA89-5B50F536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/>
              <a:t>The Pax Britannica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2A5CB-78ED-4A90-9DE4-A6AE88F98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" r="2897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6DC9E6-9036-4554-8104-0E416D4A8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British commercial hegemony and naval superiority secured following defeat of Napoleon</a:t>
            </a:r>
          </a:p>
          <a:p>
            <a:r>
              <a:rPr lang="en-US" sz="2400" dirty="0"/>
              <a:t>“One hundred years’ peace” saw few direct conflicts among European powers</a:t>
            </a:r>
          </a:p>
          <a:p>
            <a:r>
              <a:rPr lang="en-US" sz="2400" dirty="0"/>
              <a:t>Britain promoted multilateral free trade, and completely abandoned protectionism in 1846</a:t>
            </a:r>
          </a:p>
          <a:p>
            <a:r>
              <a:rPr lang="en-US" sz="2400" dirty="0"/>
              <a:t>1800-1840: World trade roughly doubled</a:t>
            </a:r>
          </a:p>
          <a:p>
            <a:r>
              <a:rPr lang="en-US" sz="2400" dirty="0"/>
              <a:t>1850-1870: World trade increased by 260%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7909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770CA1-D642-4DCB-9593-D0466B51D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5260" r="-2" b="-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D4753A-3ACC-4E40-A35C-C3E5E9FA6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1" r="-1" b="8563"/>
          <a:stretch/>
        </p:blipFill>
        <p:spPr>
          <a:xfrm>
            <a:off x="6583367" y="2889402"/>
            <a:ext cx="5364708" cy="361040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2E2BC4-6367-4858-8CE0-3E3910CB1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9" y="557915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Gold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CB98-EADA-4D57-9080-82C730269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9" y="1869579"/>
            <a:ext cx="5034862" cy="2760651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British Empire formally adopted Gold Standard in 1821</a:t>
            </a:r>
          </a:p>
          <a:p>
            <a:r>
              <a:rPr lang="en-US" sz="2000" dirty="0">
                <a:solidFill>
                  <a:srgbClr val="000000"/>
                </a:solidFill>
              </a:rPr>
              <a:t>1849-1851 saw new infusions of gold into world economy from California and Australia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Modern banking practices became measure of fiscal soundness, prerequisite for capital flows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69F2B-BA60-40F8-AF4A-2C800DB94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650" y="4630231"/>
            <a:ext cx="3589594" cy="186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8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9AA52-A7B2-429F-BFEF-71D19D50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International System of Nation-States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4943C-0891-40DB-B284-62CC80ED5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Formed under hegemony of British Empire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Undergirded by transnational division of labor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Mid-nineteenth century boom finalized commodification, transition to capitalism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Backlash expressed in nationalism, traditionalism, and populism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Capitalist transition required modern states to mediate social dislocation, administer development of internal market, and navigate diplomatic terrain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0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5B1B1F-6CC0-4FA7-94FA-6BB2E313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State Building and Industrial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F6AD5-15FE-4C65-8D46-5FD389778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Germany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The United States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Japan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Russia</a:t>
            </a:r>
          </a:p>
        </p:txBody>
      </p:sp>
    </p:spTree>
    <p:extLst>
      <p:ext uri="{BB962C8B-B14F-4D97-AF65-F5344CB8AC3E}">
        <p14:creationId xmlns:p14="http://schemas.microsoft.com/office/powerpoint/2010/main" val="1258543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03C9-3E7E-4D84-A204-1B5374B8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European Revolutions of 1848</a:t>
            </a:r>
          </a:p>
        </p:txBody>
      </p:sp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C4BB05B-6AC8-4FE3-9025-99C7926BC3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1089" r="21155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729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883</Words>
  <Application>Microsoft Office PowerPoint</Application>
  <PresentationFormat>Widescreen</PresentationFormat>
  <Paragraphs>107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The System of Nation-States</vt:lpstr>
      <vt:lpstr>Around the World in 80 Days</vt:lpstr>
      <vt:lpstr>From Integration to Interdependence</vt:lpstr>
      <vt:lpstr>From Mercantilism to Free Trade</vt:lpstr>
      <vt:lpstr>The Pax Britannica </vt:lpstr>
      <vt:lpstr>Gold Standard</vt:lpstr>
      <vt:lpstr>International System of Nation-States</vt:lpstr>
      <vt:lpstr>State Building and Industrial Growth</vt:lpstr>
      <vt:lpstr>European Revolutions of 1848</vt:lpstr>
      <vt:lpstr>Springtime of the Peoples</vt:lpstr>
      <vt:lpstr>Pre-Industrial Germany</vt:lpstr>
      <vt:lpstr>German Unification</vt:lpstr>
      <vt:lpstr>German Nationalism</vt:lpstr>
      <vt:lpstr>German Industrialization</vt:lpstr>
      <vt:lpstr>Economic Causes of the Civil War</vt:lpstr>
      <vt:lpstr>US Civil War in a Global Perspective</vt:lpstr>
      <vt:lpstr>PowerPoint Presentation</vt:lpstr>
      <vt:lpstr>PowerPoint Presentation</vt:lpstr>
      <vt:lpstr>PowerPoint Presentation</vt:lpstr>
      <vt:lpstr>PowerPoint Presentation</vt:lpstr>
      <vt:lpstr>Significance of American Railroads</vt:lpstr>
      <vt:lpstr>PowerPoint Presentation</vt:lpstr>
      <vt:lpstr>Opening Japan</vt:lpstr>
      <vt:lpstr>Meiji Restoration</vt:lpstr>
      <vt:lpstr>Japanese Industrialization</vt:lpstr>
      <vt:lpstr>The Russian Empire</vt:lpstr>
      <vt:lpstr>Reform from Above</vt:lpstr>
      <vt:lpstr>Narodnaya Volya </vt:lpstr>
      <vt:lpstr>Russian Industrialization</vt:lpstr>
      <vt:lpstr>Erosion of the Ottoman Empire</vt:lpstr>
      <vt:lpstr>International Dynamics of the Emerging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System of Nation-States</dc:title>
  <dc:creator>Cody Stephens</dc:creator>
  <cp:lastModifiedBy>Cody Stephens</cp:lastModifiedBy>
  <cp:revision>57</cp:revision>
  <dcterms:created xsi:type="dcterms:W3CDTF">2018-08-15T13:44:20Z</dcterms:created>
  <dcterms:modified xsi:type="dcterms:W3CDTF">2018-08-15T17:20:18Z</dcterms:modified>
</cp:coreProperties>
</file>